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61" r:id="rId4"/>
    <p:sldId id="27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040CA-7C65-496B-9C36-2BA4AAD3304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A054B-5971-45D2-AFF7-930AA87BF5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9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EDD6E-11BB-42F5-A0A4-5426FF9DCB5B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561B0F8-3763-407C-B053-578F8D711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AE86F-4D44-4756-8C97-7168BBE1C9B1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25643-228A-481D-A02F-6CE32D2A1B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524000" y="838200"/>
            <a:ext cx="6400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PHÒNG GIÁO DỤC &amp; ĐÀO TẠO </a:t>
            </a: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QUẬN LONG BIÊN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TRƯỜNG TIỂU HỌC </a:t>
            </a: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ÁI MỘ B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9037638" cy="6858000"/>
            <a:chOff x="48" y="-6"/>
            <a:chExt cx="5631" cy="4271"/>
          </a:xfrm>
        </p:grpSpPr>
        <p:pic>
          <p:nvPicPr>
            <p:cNvPr id="9228" name="Picture 15" descr="XMSTRER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144" y="672"/>
              <a:ext cx="139" cy="292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15" descr="XMSTRER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85" y="480"/>
              <a:ext cx="143" cy="3024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30" name="Picture 15" descr="XMSTRER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2839" y="-1769"/>
              <a:ext cx="177" cy="3744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31" name="Picture 7" descr="CRNRC40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5" y="-6"/>
              <a:ext cx="951" cy="678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32" name="Picture 8" descr="CRNRC405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788" y="0"/>
              <a:ext cx="876" cy="563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Picture 9" descr="CRNRC408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719" y="3552"/>
              <a:ext cx="960" cy="713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34" name="Picture 10" descr="CRNRC407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8" y="3614"/>
              <a:ext cx="1008" cy="610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pic>
          <p:nvPicPr>
            <p:cNvPr id="9235" name="Picture 15" descr="XMSTRER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2813" y="2264"/>
              <a:ext cx="176" cy="3732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5"/>
          <p:cNvSpPr txBox="1"/>
          <p:nvPr/>
        </p:nvSpPr>
        <p:spPr>
          <a:xfrm>
            <a:off x="1676400" y="5029200"/>
            <a:ext cx="57454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Bà cháu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WordArt 4"/>
          <p:cNvSpPr>
            <a:spLocks noChangeArrowheads="1" noChangeShapeType="1" noTextEdit="1"/>
          </p:cNvSpPr>
          <p:nvPr/>
        </p:nvSpPr>
        <p:spPr bwMode="auto">
          <a:xfrm>
            <a:off x="2971800" y="3936612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371725" y="2037472"/>
            <a:ext cx="4638675" cy="148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Phân m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r>
              <a:rPr lang="vi-VN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Tập đọc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1219200" y="60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5" name="Text Box 15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03" name="Text Box 23"/>
          <p:cNvSpPr txBox="1">
            <a:spLocks noChangeArrowheads="1"/>
          </p:cNvSpPr>
          <p:nvPr/>
        </p:nvSpPr>
        <p:spPr bwMode="auto">
          <a:xfrm>
            <a:off x="914400" y="914400"/>
            <a:ext cx="74414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Times New Roman" pitchFamily="18" charset="0"/>
              </a:rPr>
              <a:t>Câu chuyện bà cháu ca ngợi điều gì :</a:t>
            </a:r>
          </a:p>
        </p:txBody>
      </p:sp>
      <p:sp>
        <p:nvSpPr>
          <p:cNvPr id="71704" name="Text Box 24"/>
          <p:cNvSpPr txBox="1">
            <a:spLocks noChangeArrowheads="1"/>
          </p:cNvSpPr>
          <p:nvPr/>
        </p:nvSpPr>
        <p:spPr bwMode="auto">
          <a:xfrm>
            <a:off x="8166" y="1516559"/>
            <a:ext cx="75039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buFontTx/>
              <a:buAutoNum type="alphaUcPeriod"/>
            </a:pP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Ca ngợi tình cảm ông đối với cháu</a:t>
            </a:r>
            <a:r>
              <a:rPr lang="en-US" sz="3600" b="1">
                <a:latin typeface="Times New Roman" pitchFamily="18" charset="0"/>
              </a:rPr>
              <a:t> </a:t>
            </a:r>
          </a:p>
        </p:txBody>
      </p:sp>
      <p:sp>
        <p:nvSpPr>
          <p:cNvPr id="71706" name="Text Box 26"/>
          <p:cNvSpPr txBox="1">
            <a:spLocks noChangeArrowheads="1"/>
          </p:cNvSpPr>
          <p:nvPr/>
        </p:nvSpPr>
        <p:spPr bwMode="auto">
          <a:xfrm>
            <a:off x="1" y="24384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smtClean="0">
                <a:solidFill>
                  <a:schemeClr val="accent2"/>
                </a:solidFill>
                <a:latin typeface="Times New Roman" pitchFamily="18" charset="0"/>
              </a:rPr>
              <a:t>B.Ca </a:t>
            </a: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ngợi tình cảm của bà đối với cháu </a:t>
            </a:r>
          </a:p>
        </p:txBody>
      </p:sp>
      <p:sp>
        <p:nvSpPr>
          <p:cNvPr id="71707" name="Text Box 27"/>
          <p:cNvSpPr txBox="1">
            <a:spLocks noChangeArrowheads="1"/>
          </p:cNvSpPr>
          <p:nvPr/>
        </p:nvSpPr>
        <p:spPr bwMode="auto">
          <a:xfrm>
            <a:off x="0" y="32766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C.</a:t>
            </a:r>
            <a:r>
              <a:rPr lang="en-US" sz="3600" b="1">
                <a:latin typeface="Times New Roman" pitchFamily="18" charset="0"/>
              </a:rPr>
              <a:t> </a:t>
            </a:r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Ca ngợi tình cảm bà cháu quý hơn vàng bạc châu báu.</a:t>
            </a:r>
          </a:p>
        </p:txBody>
      </p:sp>
      <p:sp>
        <p:nvSpPr>
          <p:cNvPr id="71708" name="Oval 28"/>
          <p:cNvSpPr>
            <a:spLocks noChangeArrowheads="1"/>
          </p:cNvSpPr>
          <p:nvPr/>
        </p:nvSpPr>
        <p:spPr bwMode="auto">
          <a:xfrm>
            <a:off x="0" y="3352800"/>
            <a:ext cx="533400" cy="508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>
                <a:solidFill>
                  <a:schemeClr val="accent2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2362200" y="152400"/>
            <a:ext cx="3581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b="1" i="1" u="sng">
                <a:solidFill>
                  <a:schemeClr val="accent2"/>
                </a:solidFill>
                <a:latin typeface="Times New Roman" pitchFamily="18" charset="0"/>
              </a:rPr>
              <a:t>Nội dung bài:</a:t>
            </a:r>
            <a:r>
              <a:rPr lang="en-US" sz="3600"/>
              <a:t>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71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71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71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3" grpId="0"/>
      <p:bldP spid="71703" grpId="1"/>
      <p:bldP spid="71704" grpId="0"/>
      <p:bldP spid="71704" grpId="1"/>
      <p:bldP spid="71706" grpId="0"/>
      <p:bldP spid="71706" grpId="1"/>
      <p:bldP spid="71707" grpId="0"/>
      <p:bldP spid="71708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1000" y="1676400"/>
            <a:ext cx="8610600" cy="475773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b="1">
                <a:solidFill>
                  <a:srgbClr val="0000FF"/>
                </a:solidFill>
                <a:latin typeface=".VnTime" pitchFamily="34" charset="0"/>
              </a:rPr>
              <a:t>        </a:t>
            </a:r>
            <a:endParaRPr lang="en-US">
              <a:latin typeface=".VnTime" pitchFamily="34" charset="0"/>
            </a:endParaRPr>
          </a:p>
        </p:txBody>
      </p:sp>
      <p:sp>
        <p:nvSpPr>
          <p:cNvPr id="66564" name="WordArt 4"/>
          <p:cNvSpPr>
            <a:spLocks noChangeArrowheads="1" noChangeShapeType="1" noTextEdit="1"/>
          </p:cNvSpPr>
          <p:nvPr/>
        </p:nvSpPr>
        <p:spPr bwMode="auto">
          <a:xfrm>
            <a:off x="2057400" y="533400"/>
            <a:ext cx="43243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CỦNG CỐ - DẶN DÒ: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" y="1336675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FontTx/>
              <a:buChar char="•"/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Các em cần phải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quan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tâm tới ông bà, biết thể hiện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lòng kính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yêu ông bà qua các việc làm và tình cảm của mình. </a:t>
            </a:r>
          </a:p>
          <a:p>
            <a:pPr algn="just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Như vậy mới là người cháu ngoan.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" y="35814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FontTx/>
              <a:buChar char="•"/>
            </a:pPr>
            <a:r>
              <a:rPr lang="en-US" sz="3200" b="1">
                <a:latin typeface="Times New Roman" pitchFamily="18" charset="0"/>
              </a:rPr>
              <a:t>Về nhà đọc kĩ bài tập đọc vừa học thể hiện tình cảm của </a:t>
            </a:r>
            <a:r>
              <a:rPr lang="en-US" sz="3200" b="1" smtClean="0">
                <a:latin typeface="Times New Roman" pitchFamily="18" charset="0"/>
              </a:rPr>
              <a:t>cháu đối </a:t>
            </a:r>
            <a:r>
              <a:rPr lang="en-US" sz="3200" b="1">
                <a:latin typeface="Times New Roman" pitchFamily="18" charset="0"/>
              </a:rPr>
              <a:t>với bà</a:t>
            </a:r>
          </a:p>
          <a:p>
            <a:pPr algn="just"/>
            <a:r>
              <a:rPr lang="en-US" sz="3200" b="1">
                <a:latin typeface="Times New Roman" pitchFamily="18" charset="0"/>
              </a:rPr>
              <a:t>* Chuẩn bị bài sau: Cây xoài của ông 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D2137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"/>
            <a:ext cx="9144000" cy="6248400"/>
          </a:xfrm>
          <a:prstGeom prst="rect">
            <a:avLst/>
          </a:prstGeom>
          <a:noFill/>
        </p:spPr>
      </p:pic>
      <p:pic>
        <p:nvPicPr>
          <p:cNvPr id="16387" name="Picture 3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</p:spPr>
      </p:pic>
      <p:pic>
        <p:nvPicPr>
          <p:cNvPr id="16388" name="Picture 4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34400" y="0"/>
            <a:ext cx="609600" cy="6858000"/>
          </a:xfrm>
          <a:prstGeom prst="rect">
            <a:avLst/>
          </a:prstGeom>
          <a:noFill/>
        </p:spPr>
      </p:pic>
      <p:pic>
        <p:nvPicPr>
          <p:cNvPr id="16389" name="Picture 5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</p:spPr>
      </p:pic>
      <p:pic>
        <p:nvPicPr>
          <p:cNvPr id="16390" name="Picture 6" descr="BD1479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33400" y="2332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i="1">
                <a:solidFill>
                  <a:srgbClr val="FF0066"/>
                </a:solidFill>
                <a:latin typeface="Times New Roman" pitchFamily="18" charset="0"/>
              </a:rPr>
              <a:t>    </a:t>
            </a:r>
            <a:endParaRPr lang="en-US" sz="3600" b="1" i="1">
              <a:solidFill>
                <a:srgbClr val="0000FF"/>
              </a:solidFill>
              <a:latin typeface=".VnMystical" pitchFamily="34" charset="0"/>
            </a:endParaRPr>
          </a:p>
        </p:txBody>
      </p:sp>
      <p:sp>
        <p:nvSpPr>
          <p:cNvPr id="16395" name="WordArt 11"/>
          <p:cNvSpPr>
            <a:spLocks noChangeArrowheads="1" noChangeShapeType="1" noTextEdit="1"/>
          </p:cNvSpPr>
          <p:nvPr/>
        </p:nvSpPr>
        <p:spPr bwMode="auto">
          <a:xfrm>
            <a:off x="0" y="1676400"/>
            <a:ext cx="9153525" cy="1828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Chúc các thầy cô mạnh khỏe, chúc các em học giỏi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63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286000" y="152400"/>
            <a:ext cx="449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3300"/>
                </a:solidFill>
                <a:latin typeface="Times New Roman" pitchFamily="18" charset="0"/>
              </a:rPr>
              <a:t>Bà cháu</a:t>
            </a:r>
          </a:p>
        </p:txBody>
      </p:sp>
      <p:pic>
        <p:nvPicPr>
          <p:cNvPr id="55320" name="Picture 24" descr="scan0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11382"/>
            <a:ext cx="8686800" cy="548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633664" y="397813"/>
            <a:ext cx="38004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  <a:latin typeface="Times New Roman" pitchFamily="18" charset="0"/>
              </a:rPr>
              <a:t>Bà </a:t>
            </a:r>
            <a:r>
              <a:rPr lang="en-US" sz="3600" b="1" smtClean="0">
                <a:solidFill>
                  <a:srgbClr val="FF3300"/>
                </a:solidFill>
                <a:latin typeface="Times New Roman" pitchFamily="18" charset="0"/>
              </a:rPr>
              <a:t>cháu</a:t>
            </a:r>
            <a:endParaRPr lang="en-US" sz="3600" b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300163" y="1828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Times New Roman" pitchFamily="18" charset="0"/>
              </a:rPr>
              <a:t>Luyện đọc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238750" y="1782762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Times New Roman" pitchFamily="18" charset="0"/>
              </a:rPr>
              <a:t>Tìm hiểu bài</a:t>
            </a:r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3581400" y="2209800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4114800" y="2209800"/>
            <a:ext cx="0" cy="2514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8788" y="2476500"/>
            <a:ext cx="309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vất vả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433388" y="3078163"/>
            <a:ext cx="304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sung sướng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423863" y="3671888"/>
            <a:ext cx="2686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buồn bã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81000" y="4186238"/>
            <a:ext cx="449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ruộng vườn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4419600" y="25146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rau cháo nuôi nhau</a:t>
            </a: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4467225" y="3108325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đầm ấm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491038" y="3717925"/>
            <a:ext cx="29003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màu nhiệm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43425" y="4327525"/>
            <a:ext cx="2900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Times New Roman" pitchFamily="18" charset="0"/>
              </a:rPr>
              <a:t>hiếu thảo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04" grpId="0"/>
      <p:bldP spid="584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0" y="1219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 cháu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rau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cháo nuôi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nhau,  tuy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vất vả  nhưng cảnh nhà lúc nào cũng đầm ấm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Line 32"/>
          <p:cNvSpPr>
            <a:spLocks noChangeShapeType="1"/>
          </p:cNvSpPr>
          <p:nvPr/>
        </p:nvSpPr>
        <p:spPr bwMode="auto">
          <a:xfrm flipH="1">
            <a:off x="5638800" y="1266825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33"/>
          <p:cNvSpPr>
            <a:spLocks noChangeShapeType="1"/>
          </p:cNvSpPr>
          <p:nvPr/>
        </p:nvSpPr>
        <p:spPr bwMode="auto">
          <a:xfrm flipH="1">
            <a:off x="7543800" y="1266825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591175" y="1724025"/>
            <a:ext cx="276225" cy="442912"/>
            <a:chOff x="6096000" y="5653088"/>
            <a:chExt cx="276225" cy="442912"/>
          </a:xfrm>
        </p:grpSpPr>
        <p:sp>
          <p:nvSpPr>
            <p:cNvPr id="8" name="Line 34"/>
            <p:cNvSpPr>
              <a:spLocks noChangeShapeType="1"/>
            </p:cNvSpPr>
            <p:nvPr/>
          </p:nvSpPr>
          <p:spPr bwMode="auto">
            <a:xfrm flipH="1">
              <a:off x="6096000" y="5653088"/>
              <a:ext cx="200025" cy="44291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Line 35"/>
            <p:cNvSpPr>
              <a:spLocks noChangeShapeType="1"/>
            </p:cNvSpPr>
            <p:nvPr/>
          </p:nvSpPr>
          <p:spPr bwMode="auto">
            <a:xfrm flipH="1">
              <a:off x="6172200" y="5653088"/>
              <a:ext cx="200025" cy="44291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Line 36"/>
          <p:cNvSpPr>
            <a:spLocks noChangeShapeType="1"/>
          </p:cNvSpPr>
          <p:nvPr/>
        </p:nvSpPr>
        <p:spPr bwMode="auto">
          <a:xfrm>
            <a:off x="6553200" y="1724025"/>
            <a:ext cx="914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38"/>
          <p:cNvSpPr>
            <a:spLocks noChangeShapeType="1"/>
          </p:cNvSpPr>
          <p:nvPr/>
        </p:nvSpPr>
        <p:spPr bwMode="auto">
          <a:xfrm>
            <a:off x="1828800" y="2181225"/>
            <a:ext cx="3581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0" y="2362200"/>
            <a:ext cx="9144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Hạt đào vừa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gieo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 đã nảy mầm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lá, 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đơm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hoa, 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 là trái vàng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trái bạc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2133600" y="3962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4267200" y="3962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H="1">
            <a:off x="5791200" y="3962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0" y="388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.VnTime" pitchFamily="34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Bà hiện ra,  móm mém,  hiền từ,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 dang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tay ôm hai đứa cháu hiếu thảo vào lòng.</a:t>
            </a:r>
            <a:endParaRPr lang="en-US" sz="32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H="1">
            <a:off x="6657975" y="2438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flipH="1">
            <a:off x="7772400" y="2438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H="1">
            <a:off x="1724464" y="3200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 flipH="1">
            <a:off x="6477000" y="3200400"/>
            <a:ext cx="200025" cy="442913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8153400" y="3124200"/>
            <a:ext cx="276225" cy="442912"/>
            <a:chOff x="6096000" y="5653088"/>
            <a:chExt cx="276225" cy="442912"/>
          </a:xfrm>
        </p:grpSpPr>
        <p:sp>
          <p:nvSpPr>
            <p:cNvPr id="37" name="Line 34"/>
            <p:cNvSpPr>
              <a:spLocks noChangeShapeType="1"/>
            </p:cNvSpPr>
            <p:nvPr/>
          </p:nvSpPr>
          <p:spPr bwMode="auto">
            <a:xfrm flipH="1">
              <a:off x="6096000" y="5653088"/>
              <a:ext cx="200025" cy="44291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 flipH="1">
              <a:off x="6172200" y="5653088"/>
              <a:ext cx="200025" cy="44291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105400" y="4343400"/>
            <a:ext cx="276225" cy="442912"/>
            <a:chOff x="6096000" y="5653088"/>
            <a:chExt cx="276225" cy="442912"/>
          </a:xfrm>
        </p:grpSpPr>
        <p:sp>
          <p:nvSpPr>
            <p:cNvPr id="41" name="Line 34"/>
            <p:cNvSpPr>
              <a:spLocks noChangeShapeType="1"/>
            </p:cNvSpPr>
            <p:nvPr/>
          </p:nvSpPr>
          <p:spPr bwMode="auto">
            <a:xfrm flipH="1">
              <a:off x="6096000" y="5653088"/>
              <a:ext cx="200025" cy="44291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Line 35"/>
            <p:cNvSpPr>
              <a:spLocks noChangeShapeType="1"/>
            </p:cNvSpPr>
            <p:nvPr/>
          </p:nvSpPr>
          <p:spPr bwMode="auto">
            <a:xfrm flipH="1">
              <a:off x="6172200" y="5653088"/>
              <a:ext cx="200025" cy="44291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3" grpId="0"/>
      <p:bldP spid="25" grpId="0" animBg="1"/>
      <p:bldP spid="26" grpId="0" animBg="1"/>
      <p:bldP spid="27" grpId="0" animBg="1"/>
      <p:bldP spid="28" grpId="0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1219200" y="60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685800" y="457200"/>
            <a:ext cx="480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</a:rPr>
              <a:t>Tìm hiểu bài: Đọc đoạn 1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168275" y="1295400"/>
            <a:ext cx="6659195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Gia đình em bé có những ai?</a:t>
            </a:r>
          </a:p>
          <a:p>
            <a:pPr>
              <a:buFontTx/>
              <a:buChar char="•"/>
            </a:pP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76200" y="1959114"/>
            <a:ext cx="9067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Trước khi gặp cô tiên, ba bà cháu sống như thế nào?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0" y="3505200"/>
            <a:ext cx="745813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buFontTx/>
              <a:buChar char="•"/>
            </a:pPr>
            <a:r>
              <a:rPr lang="en-US" sz="40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Cô Tiên cho hai anh em vật gì</a:t>
            </a:r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Cô Tiên dặn hai anh em điều gì?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7" grpId="0"/>
      <p:bldP spid="59418" grpId="0"/>
      <p:bldP spid="59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1219200" y="60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914400" y="457200"/>
            <a:ext cx="5181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Tìm hiểu bài: Đọc đoạn 2</a:t>
            </a: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381000" y="1600200"/>
            <a:ext cx="77396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+ Những chi tiết nào cho thấy cây đào </a:t>
            </a:r>
          </a:p>
          <a:p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phát triển rất nhanh?</a:t>
            </a:r>
          </a:p>
        </p:txBody>
      </p:sp>
      <p:sp>
        <p:nvSpPr>
          <p:cNvPr id="68639" name="Text Box 31"/>
          <p:cNvSpPr txBox="1">
            <a:spLocks noChangeArrowheads="1"/>
          </p:cNvSpPr>
          <p:nvPr/>
        </p:nvSpPr>
        <p:spPr bwMode="auto">
          <a:xfrm>
            <a:off x="457200" y="2895600"/>
            <a:ext cx="5949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FF0066"/>
                </a:solidFill>
                <a:latin typeface="Times New Roman" pitchFamily="18" charset="0"/>
              </a:rPr>
              <a:t>+ Cây đào này có gì đặc biệt?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4" grpId="0"/>
      <p:bldP spid="686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192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762000" y="152400"/>
            <a:ext cx="632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Tìm hiểu bài: </a:t>
            </a:r>
            <a:r>
              <a:rPr lang="en-US" sz="3200" b="1">
                <a:latin typeface="Times New Roman" pitchFamily="18" charset="0"/>
              </a:rPr>
              <a:t>Đọc đoạn 3</a:t>
            </a: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0" y="8382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>
                <a:solidFill>
                  <a:srgbClr val="008000"/>
                </a:solidFill>
              </a:rPr>
              <a:t>+ </a:t>
            </a:r>
            <a:r>
              <a:rPr lang="en-US" sz="3600" b="1">
                <a:solidFill>
                  <a:srgbClr val="008000"/>
                </a:solidFill>
                <a:latin typeface="Times New Roman" pitchFamily="18" charset="0"/>
              </a:rPr>
              <a:t>Sau khi bà mất cuộc sống của hai anh em ra sao?</a:t>
            </a:r>
          </a:p>
        </p:txBody>
      </p:sp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0" y="18923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8000"/>
                </a:solidFill>
                <a:latin typeface="Times New Roman" pitchFamily="18" charset="0"/>
              </a:rPr>
              <a:t>Trở nên giàu có vì có nhiều </a:t>
            </a:r>
            <a:r>
              <a:rPr lang="en-US" sz="3600" b="1" smtClean="0">
                <a:solidFill>
                  <a:srgbClr val="008000"/>
                </a:solidFill>
                <a:latin typeface="Times New Roman" pitchFamily="18" charset="0"/>
              </a:rPr>
              <a:t>vàng, bạc</a:t>
            </a:r>
            <a:endParaRPr lang="en-US" sz="3600" b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0" y="25146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FF0066"/>
                </a:solidFill>
                <a:latin typeface="Times New Roman" pitchFamily="18" charset="0"/>
              </a:rPr>
              <a:t>+Thái độ của hai anh em thế nào khi đã trở nên giàu có?</a:t>
            </a:r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1098550" y="2779713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200"/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1050925" y="2636838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200"/>
          </a:p>
        </p:txBody>
      </p:sp>
      <p:sp>
        <p:nvSpPr>
          <p:cNvPr id="69666" name="Text Box 34"/>
          <p:cNvSpPr txBox="1">
            <a:spLocks noChangeArrowheads="1"/>
          </p:cNvSpPr>
          <p:nvPr/>
        </p:nvSpPr>
        <p:spPr bwMode="auto">
          <a:xfrm>
            <a:off x="0" y="3732074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>
                <a:latin typeface="Times New Roman" pitchFamily="18" charset="0"/>
              </a:rPr>
              <a:t> *Vì sao sống trong giàu sang, sang sướng mà hai anh em lại </a:t>
            </a:r>
            <a:r>
              <a:rPr lang="en-US" sz="3600" b="1" smtClean="0">
                <a:latin typeface="Times New Roman" pitchFamily="18" charset="0"/>
              </a:rPr>
              <a:t>không thấy </a:t>
            </a:r>
            <a:r>
              <a:rPr lang="en-US" sz="3600" b="1">
                <a:latin typeface="Times New Roman" pitchFamily="18" charset="0"/>
              </a:rPr>
              <a:t>vui ? ( Thảo luận nhóm đôi)</a:t>
            </a:r>
          </a:p>
        </p:txBody>
      </p: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0" y="548640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99"/>
                </a:solidFill>
                <a:latin typeface="Times New Roman" pitchFamily="18" charset="0"/>
              </a:rPr>
              <a:t>Vì vàng bạc châu báu không thay được tình thương ấm áp của bà</a:t>
            </a:r>
          </a:p>
        </p:txBody>
      </p:sp>
      <p:sp>
        <p:nvSpPr>
          <p:cNvPr id="69668" name="Text Box 36"/>
          <p:cNvSpPr txBox="1">
            <a:spLocks noChangeArrowheads="1"/>
          </p:cNvSpPr>
          <p:nvPr/>
        </p:nvSpPr>
        <p:spPr bwMode="auto">
          <a:xfrm>
            <a:off x="1812925" y="3465513"/>
            <a:ext cx="1847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320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7" grpId="0"/>
      <p:bldP spid="69660" grpId="0"/>
      <p:bldP spid="69661" grpId="0"/>
      <p:bldP spid="69666" grpId="0"/>
      <p:bldP spid="696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295400" y="739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371600" y="73152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828800" y="716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1524000" y="7162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057400" y="7543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2514600" y="7391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219200" y="6096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1676400" y="7696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1752600" y="7391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981200" y="73152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1524000" y="7620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1066800" y="7086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1066800" y="381000"/>
            <a:ext cx="594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latin typeface="Times New Roman" pitchFamily="18" charset="0"/>
              </a:rPr>
              <a:t>Tìm hiểu bài</a:t>
            </a:r>
            <a:r>
              <a:rPr lang="en-US" sz="3600" b="1" smtClean="0">
                <a:latin typeface="Times New Roman" pitchFamily="18" charset="0"/>
              </a:rPr>
              <a:t>:  Đọc đoạn 4</a:t>
            </a:r>
            <a:endParaRPr lang="en-US" sz="3600" b="1">
              <a:latin typeface="Times New Roman" pitchFamily="18" charset="0"/>
            </a:endParaRP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19050" y="1295400"/>
            <a:ext cx="83872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993300"/>
                </a:solidFill>
                <a:latin typeface="Times New Roman" pitchFamily="18" charset="0"/>
              </a:rPr>
              <a:t>+ Hai anh em xin bà tiên điều gì?</a:t>
            </a:r>
          </a:p>
          <a:p>
            <a:r>
              <a:rPr lang="en-US" sz="4000" b="1">
                <a:solidFill>
                  <a:srgbClr val="993300"/>
                </a:solidFill>
                <a:latin typeface="Times New Roman" pitchFamily="18" charset="0"/>
              </a:rPr>
              <a:t>+ Hai anh em cần gì và không cần gì?</a:t>
            </a:r>
          </a:p>
        </p:txBody>
      </p: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1" y="2644914"/>
            <a:ext cx="9067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008000"/>
                </a:solidFill>
                <a:latin typeface="Times New Roman" pitchFamily="18" charset="0"/>
              </a:rPr>
              <a:t>Chỉ cần bà sống lại và không cần vàng bạc</a:t>
            </a:r>
            <a:r>
              <a:rPr lang="en-US" sz="3600"/>
              <a:t> </a:t>
            </a:r>
          </a:p>
        </p:txBody>
      </p:sp>
      <p:sp>
        <p:nvSpPr>
          <p:cNvPr id="70682" name="Text Box 26"/>
          <p:cNvSpPr txBox="1">
            <a:spLocks noChangeArrowheads="1"/>
          </p:cNvSpPr>
          <p:nvPr/>
        </p:nvSpPr>
        <p:spPr bwMode="auto">
          <a:xfrm>
            <a:off x="-27709" y="3968353"/>
            <a:ext cx="68339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3300"/>
                </a:solidFill>
                <a:latin typeface="Times New Roman" pitchFamily="18" charset="0"/>
              </a:rPr>
              <a:t>+ Câu chuyện kết thúc ra sao?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0" grpId="0"/>
      <p:bldP spid="70681" grpId="0"/>
      <p:bldP spid="706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WordArt 2"/>
          <p:cNvSpPr>
            <a:spLocks noChangeArrowheads="1" noChangeShapeType="1" noTextEdit="1"/>
          </p:cNvSpPr>
          <p:nvPr/>
        </p:nvSpPr>
        <p:spPr bwMode="auto">
          <a:xfrm>
            <a:off x="2667000" y="685800"/>
            <a:ext cx="25527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Luyện đọc lại:</a:t>
            </a:r>
            <a:endParaRPr lang="en-US" sz="3600" kern="1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133600" y="1752600"/>
            <a:ext cx="4770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FF3300"/>
                </a:solidFill>
                <a:latin typeface="Times New Roman" pitchFamily="18" charset="0"/>
              </a:rPr>
              <a:t>Các nhóm thi đọc phân vai</a:t>
            </a:r>
            <a:r>
              <a:rPr lang="en-US"/>
              <a:t> </a:t>
            </a:r>
          </a:p>
        </p:txBody>
      </p:sp>
      <p:pic>
        <p:nvPicPr>
          <p:cNvPr id="75780" name="Picture 4" descr="j02341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362200"/>
            <a:ext cx="42672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nimBg="1"/>
      <p:bldP spid="7577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8&quot;&gt;&lt;property id=&quot;20148&quot; value=&quot;5&quot;/&gt;&lt;property id=&quot;20300&quot; value=&quot;Slide 3&quot;/&gt;&lt;property id=&quot;20307&quot; value=&quot;261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4&quot;/&gt;&lt;/object&gt;&lt;object type=&quot;3&quot; unique_id=&quot;10012&quot;&gt;&lt;property id=&quot;20148&quot; value=&quot;5&quot;/&gt;&lt;property id=&quot;20300&quot; value=&quot;Slide 8&quot;/&gt;&lt;property id=&quot;20307&quot; value=&quot;265&quot;/&gt;&lt;/object&gt;&lt;object type=&quot;3&quot; unique_id=&quot;10013&quot;&gt;&lt;property id=&quot;20148&quot; value=&quot;5&quot;/&gt;&lt;property id=&quot;20300&quot; value=&quot;Slide 9&quot;/&gt;&lt;property id=&quot;20307&quot; value=&quot;266&quot;/&gt;&lt;/object&gt;&lt;object type=&quot;3&quot; unique_id=&quot;10014&quot;&gt;&lt;property id=&quot;20148&quot; value=&quot;5&quot;/&gt;&lt;property id=&quot;20300&quot; value=&quot;Slide 10&quot;/&gt;&lt;property id=&quot;20307&quot; value=&quot;267&quot;/&gt;&lt;/object&gt;&lt;object type=&quot;3&quot; unique_id=&quot;10015&quot;&gt;&lt;property id=&quot;20148&quot; value=&quot;5&quot;/&gt;&lt;property id=&quot;20300&quot; value=&quot;Slide 11&quot;/&gt;&lt;property id=&quot;20307&quot; value=&quot;268&quot;/&gt;&lt;/object&gt;&lt;object type=&quot;3&quot; unique_id=&quot;10016&quot;&gt;&lt;property id=&quot;20148&quot; value=&quot;5&quot;/&gt;&lt;property id=&quot;20300&quot; value=&quot;Slide 12&quot;/&gt;&lt;property id=&quot;20307&quot; value=&quot;269&quot;/&gt;&lt;/object&gt;&lt;object type=&quot;3&quot; unique_id=&quot;10032&quot;&gt;&lt;property id=&quot;20148&quot; value=&quot;5&quot;/&gt;&lt;property id=&quot;20300&quot; value=&quot;Slide 4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475</Words>
  <Application>Microsoft Office PowerPoint</Application>
  <PresentationFormat>On-screen Show (4:3)</PresentationFormat>
  <Paragraphs>58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A</cp:lastModifiedBy>
  <cp:revision>7</cp:revision>
  <dcterms:created xsi:type="dcterms:W3CDTF">2015-11-24T12:11:33Z</dcterms:created>
  <dcterms:modified xsi:type="dcterms:W3CDTF">2016-11-21T03:31:49Z</dcterms:modified>
</cp:coreProperties>
</file>